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 autoCompressPictures="0">
  <p:sldMasterIdLst>
    <p:sldMasterId id="2147483648" r:id="rId1"/>
  </p:sldMasterIdLst>
  <p:notesMasterIdLst>
    <p:notesMasterId r:id="rId33"/>
  </p:notesMasterIdLst>
  <p:handoutMasterIdLst>
    <p:handoutMasterId r:id="rId34"/>
  </p:handoutMasterIdLst>
  <p:sldIdLst>
    <p:sldId id="260" r:id="rId2"/>
    <p:sldId id="256" r:id="rId3"/>
    <p:sldId id="258" r:id="rId4"/>
    <p:sldId id="257" r:id="rId5"/>
    <p:sldId id="259" r:id="rId6"/>
    <p:sldId id="281" r:id="rId7"/>
    <p:sldId id="282" r:id="rId8"/>
    <p:sldId id="283" r:id="rId9"/>
    <p:sldId id="284" r:id="rId10"/>
    <p:sldId id="261" r:id="rId11"/>
    <p:sldId id="266" r:id="rId12"/>
    <p:sldId id="262" r:id="rId13"/>
    <p:sldId id="267" r:id="rId14"/>
    <p:sldId id="268" r:id="rId15"/>
    <p:sldId id="269" r:id="rId16"/>
    <p:sldId id="270" r:id="rId17"/>
    <p:sldId id="271" r:id="rId18"/>
    <p:sldId id="272" r:id="rId19"/>
    <p:sldId id="273" r:id="rId20"/>
    <p:sldId id="274" r:id="rId21"/>
    <p:sldId id="275" r:id="rId22"/>
    <p:sldId id="276" r:id="rId23"/>
    <p:sldId id="263" r:id="rId24"/>
    <p:sldId id="264" r:id="rId25"/>
    <p:sldId id="265" r:id="rId26"/>
    <p:sldId id="277" r:id="rId27"/>
    <p:sldId id="280" r:id="rId28"/>
    <p:sldId id="279" r:id="rId29"/>
    <p:sldId id="278" r:id="rId30"/>
    <p:sldId id="285" r:id="rId31"/>
    <p:sldId id="286" r:id="rId32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80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>
        <p:scale>
          <a:sx n="100" d="100"/>
          <a:sy n="100" d="100"/>
        </p:scale>
        <p:origin x="-2384" y="-22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notesMaster" Target="notesMasters/notesMaster1.xml"/><Relationship Id="rId34" Type="http://schemas.openxmlformats.org/officeDocument/2006/relationships/handoutMaster" Target="handoutMasters/handoutMaster1.xml"/><Relationship Id="rId35" Type="http://schemas.openxmlformats.org/officeDocument/2006/relationships/printerSettings" Target="printerSettings/printerSettings1.bin"/><Relationship Id="rId36" Type="http://schemas.openxmlformats.org/officeDocument/2006/relationships/presProps" Target="presProp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viewProps" Target="viewProps.xml"/><Relationship Id="rId38" Type="http://schemas.openxmlformats.org/officeDocument/2006/relationships/theme" Target="theme/theme1.xml"/><Relationship Id="rId39" Type="http://schemas.openxmlformats.org/officeDocument/2006/relationships/tableStyles" Target="tableStyles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CFCB201-CBF4-5747-B469-40D8C4B3EFD0}" type="datetimeFigureOut">
              <a:rPr lang="en-US" smtClean="0"/>
              <a:t>3/18/14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6E8D5A9C-DABB-8D4A-A3D3-E9C8CF0E954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98053306"/>
      </p:ext>
    </p:extLst>
  </p:cSld>
  <p:clrMap bg1="lt1" tx1="dk1" bg2="lt2" tx2="dk2" accent1="accent1" accent2="accent2" accent3="accent3" accent4="accent4" accent5="accent5" accent6="accent6" hlink="hlink" folHlink="folHlink"/>
  <p:hf hdr="0" ftr="0" dt="0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A66F4C7-ED9E-5944-8014-84A2B74DF2F7}" type="datetimeFigureOut">
              <a:rPr lang="en-US" smtClean="0"/>
              <a:t>3/18/14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5A3679-2FF1-A942-89E9-A396F232B401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40024459"/>
      </p:ext>
    </p:extLst>
  </p:cSld>
  <p:clrMap bg1="lt1" tx1="dk1" bg2="lt2" tx2="dk2" accent1="accent1" accent2="accent2" accent3="accent3" accent4="accent4" accent5="accent5" accent6="accent6" hlink="hlink" folHlink="folHlink"/>
  <p:hf hdr="0" ftr="0" dt="0"/>
  <p:notesStyle>
    <a:lvl1pPr marL="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A2A5087-C66A-1F4C-ACB8-1CEEE5D900ED}" type="datetime1">
              <a:rPr lang="en-US" smtClean="0"/>
              <a:t>3/18/14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5CA6-4115-9142-AF78-9726D9D36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3390572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094A0CF-BDD9-B446-BA5C-861EBC242392}" type="datetime1">
              <a:rPr lang="en-US" smtClean="0"/>
              <a:t>3/18/14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5CA6-4115-9142-AF78-9726D9D36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0549808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A45D06-636E-D74B-8DDC-8A8CED0F63C6}" type="datetime1">
              <a:rPr lang="en-US" smtClean="0"/>
              <a:t>3/18/14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5CA6-4115-9142-AF78-9726D9D36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1206086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A2BF631-B648-FD4A-861A-0854BB68A82B}" type="datetime1">
              <a:rPr lang="en-US" smtClean="0"/>
              <a:t>3/18/14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5CA6-4115-9142-AF78-9726D9D36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3274397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855DD14-4D9A-0C44-829E-BB98F9E0577A}" type="datetime1">
              <a:rPr lang="en-US" smtClean="0"/>
              <a:t>3/18/14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5CA6-4115-9142-AF78-9726D9D36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3632668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5999E3-31DB-144A-A5F5-D61D5AC7A50F}" type="datetime1">
              <a:rPr lang="en-US" smtClean="0"/>
              <a:t>3/18/14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5CA6-4115-9142-AF78-9726D9D36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6896772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7FFEA56A-A8B9-EB45-8B88-1B433A240914}" type="datetime1">
              <a:rPr lang="en-US" smtClean="0"/>
              <a:t>3/18/14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5CA6-4115-9142-AF78-9726D9D36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761097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4DBF0D-36AD-364A-A7F3-28F0C0CFE603}" type="datetime1">
              <a:rPr lang="en-US" smtClean="0"/>
              <a:t>3/18/14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5CA6-4115-9142-AF78-9726D9D36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77596398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057A66-5D57-074F-A453-E4103B0FDDA2}" type="datetime1">
              <a:rPr lang="en-US" smtClean="0"/>
              <a:t>3/18/14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5CA6-4115-9142-AF78-9726D9D36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1516063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D30CE0-7D9D-AD49-8F6D-9FB63E03EC31}" type="datetime1">
              <a:rPr lang="en-US" smtClean="0"/>
              <a:t>3/18/14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5CA6-4115-9142-AF78-9726D9D36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2453412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8C0D034-3845-9647-BD72-F3220F88C409}" type="datetime1">
              <a:rPr lang="en-US" smtClean="0"/>
              <a:t>3/18/14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5CA6-4115-9142-AF78-9726D9D36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039957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EEA48EA-258C-B047-A268-8A5B5727ADD2}" type="datetime1">
              <a:rPr lang="en-US" smtClean="0"/>
              <a:t>3/18/14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9AE5CA6-4115-9142-AF78-9726D9D3662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3940268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4572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457200" rtl="0" eaLnBrk="1" latinLnBrk="0" hangingPunct="1">
        <a:spcBef>
          <a:spcPct val="20000"/>
        </a:spcBef>
        <a:buFont typeface="Arial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457200" rtl="0" eaLnBrk="1" latinLnBrk="0" hangingPunct="1">
        <a:spcBef>
          <a:spcPct val="20000"/>
        </a:spcBef>
        <a:buFont typeface="Arial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457200" rtl="0" eaLnBrk="1" latinLnBrk="0" hangingPunct="1">
        <a:spcBef>
          <a:spcPct val="20000"/>
        </a:spcBef>
        <a:buFont typeface="Arial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457200" rtl="0" eaLnBrk="1" latinLnBrk="0" hangingPunct="1">
        <a:spcBef>
          <a:spcPct val="20000"/>
        </a:spcBef>
        <a:buFont typeface="Arial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457200" rtl="0" eaLnBrk="1" latinLnBrk="0" hangingPunct="1">
        <a:spcBef>
          <a:spcPct val="20000"/>
        </a:spcBef>
        <a:buFont typeface="Arial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457200" rtl="0" eaLnBrk="1" latinLnBrk="0" hangingPunct="1">
        <a:spcBef>
          <a:spcPct val="20000"/>
        </a:spcBef>
        <a:buFont typeface="Arial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jp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6.xml"/><Relationship Id="rId2" Type="http://schemas.openxmlformats.org/officeDocument/2006/relationships/image" Target="../media/image30.jp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jp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2.jp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jp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4.jp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jp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6.jp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jp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8.jp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jp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0.jp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png"/><Relationship Id="rId4" Type="http://schemas.openxmlformats.org/officeDocument/2006/relationships/image" Target="../media/image43.png"/><Relationship Id="rId5" Type="http://schemas.openxmlformats.org/officeDocument/2006/relationships/image" Target="../media/image4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png"/><Relationship Id="rId4" Type="http://schemas.openxmlformats.org/officeDocument/2006/relationships/image" Target="../media/image47.png"/><Relationship Id="rId5" Type="http://schemas.openxmlformats.org/officeDocument/2006/relationships/image" Target="../media/image4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5.pn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4" Type="http://schemas.openxmlformats.org/officeDocument/2006/relationships/image" Target="../media/image51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9.pn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png"/><Relationship Id="rId4" Type="http://schemas.openxmlformats.org/officeDocument/2006/relationships/image" Target="../media/image54.png"/><Relationship Id="rId5" Type="http://schemas.openxmlformats.org/officeDocument/2006/relationships/image" Target="../media/image55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2.pn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4" Type="http://schemas.openxmlformats.org/officeDocument/2006/relationships/image" Target="../media/image58.png"/><Relationship Id="rId5" Type="http://schemas.openxmlformats.org/officeDocument/2006/relationships/image" Target="../media/image5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png"/><Relationship Id="rId4" Type="http://schemas.openxmlformats.org/officeDocument/2006/relationships/image" Target="../media/image62.png"/><Relationship Id="rId5" Type="http://schemas.openxmlformats.org/officeDocument/2006/relationships/image" Target="../media/image63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0.pn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4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4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4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65.png"/><Relationship Id="rId3" Type="http://schemas.openxmlformats.org/officeDocument/2006/relationships/image" Target="../media/image66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4" Type="http://schemas.openxmlformats.org/officeDocument/2006/relationships/image" Target="../media/image9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4" Type="http://schemas.openxmlformats.org/officeDocument/2006/relationships/image" Target="../media/image12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4" Type="http://schemas.openxmlformats.org/officeDocument/2006/relationships/image" Target="../media/image15.png"/><Relationship Id="rId5" Type="http://schemas.openxmlformats.org/officeDocument/2006/relationships/image" Target="../media/image1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3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4" Type="http://schemas.openxmlformats.org/officeDocument/2006/relationships/image" Target="../media/image19.png"/><Relationship Id="rId5" Type="http://schemas.openxmlformats.org/officeDocument/2006/relationships/image" Target="../media/image20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4" Type="http://schemas.openxmlformats.org/officeDocument/2006/relationships/image" Target="../media/image23.png"/><Relationship Id="rId5" Type="http://schemas.openxmlformats.org/officeDocument/2006/relationships/image" Target="../media/image24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4" Type="http://schemas.openxmlformats.org/officeDocument/2006/relationships/image" Target="../media/image27.png"/><Relationship Id="rId5" Type="http://schemas.openxmlformats.org/officeDocument/2006/relationships/image" Target="../media/image28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57200" y="985838"/>
            <a:ext cx="8229600" cy="1757362"/>
          </a:xfrm>
        </p:spPr>
        <p:txBody>
          <a:bodyPr>
            <a:normAutofit fontScale="90000"/>
          </a:bodyPr>
          <a:lstStyle/>
          <a:p>
            <a:r>
              <a:rPr lang="en-US" dirty="0" smtClean="0"/>
              <a:t>Regional Anomalies</a:t>
            </a:r>
            <a:br>
              <a:rPr lang="en-US" dirty="0" smtClean="0"/>
            </a:br>
            <a:r>
              <a:rPr lang="en-US" dirty="0" smtClean="0"/>
              <a:t>Data set v.1.2 </a:t>
            </a:r>
            <a:r>
              <a:rPr lang="en-US" dirty="0" err="1" smtClean="0"/>
              <a:t>vs</a:t>
            </a:r>
            <a:r>
              <a:rPr lang="en-US" dirty="0" smtClean="0"/>
              <a:t> SWM and CRU (</a:t>
            </a:r>
            <a:r>
              <a:rPr lang="en-US" dirty="0" err="1" smtClean="0"/>
              <a:t>precip</a:t>
            </a:r>
            <a:r>
              <a:rPr lang="en-US" dirty="0" smtClean="0"/>
              <a:t>)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5CA6-4115-9142-AF78-9726D9D3662A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80891131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/>
              <a:t>Differences between stations and </a:t>
            </a:r>
            <a:r>
              <a:rPr lang="en-US" dirty="0" smtClean="0"/>
              <a:t>nearest grid cell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>
            <a:normAutofit fontScale="92500" lnSpcReduction="10000"/>
          </a:bodyPr>
          <a:lstStyle/>
          <a:p>
            <a:r>
              <a:rPr lang="en-US" dirty="0" smtClean="0"/>
              <a:t>Only considered stations with at least 20 years of data</a:t>
            </a:r>
          </a:p>
          <a:p>
            <a:r>
              <a:rPr lang="en-US" dirty="0" smtClean="0"/>
              <a:t>Assumption is that these stations were used in the gridding process</a:t>
            </a:r>
          </a:p>
          <a:p>
            <a:r>
              <a:rPr lang="en-US" dirty="0" smtClean="0"/>
              <a:t>Without running the code for each cell, cannot confirm that these stations were used in the gridding, however, it is highly likely</a:t>
            </a:r>
          </a:p>
          <a:p>
            <a:r>
              <a:rPr lang="en-US" dirty="0" smtClean="0"/>
              <a:t>Results follow fairly well; larger departures in the earlier part of the record when fewer stations available.</a:t>
            </a: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5CA6-4115-9142-AF78-9726D9D3662A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73652000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5CA6-4115-9142-AF78-9726D9D3662A}" type="slidenum">
              <a:rPr lang="en-US" smtClean="0"/>
              <a:t>11</a:t>
            </a:fld>
            <a:endParaRPr lang="en-US"/>
          </a:p>
        </p:txBody>
      </p:sp>
      <p:pic>
        <p:nvPicPr>
          <p:cNvPr id="3" name="Picture 2" descr="stationplot.co.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4832" y="0"/>
            <a:ext cx="8895254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20701" y="393701"/>
            <a:ext cx="84834" cy="90422"/>
          </a:xfrm>
          <a:prstGeom prst="ellipse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35000" y="215901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Station value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9101" y="559833"/>
            <a:ext cx="292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+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300" y="533401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Nearest grid cell value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934913" y="898928"/>
            <a:ext cx="19714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Monthly Precipitation (mm)</a:t>
            </a:r>
            <a:endParaRPr lang="en-US" sz="1100" b="1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1016979" y="3220062"/>
            <a:ext cx="2168569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Mean Monthly Temperature (C)</a:t>
            </a:r>
            <a:endParaRPr lang="en-US" sz="1100" b="1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1016979" y="5639942"/>
            <a:ext cx="2168569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Mean Monthly Temperature (C)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219248150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5CA6-4115-9142-AF78-9726D9D3662A}" type="slidenum">
              <a:rPr lang="en-US" smtClean="0"/>
              <a:t>12</a:t>
            </a:fld>
            <a:endParaRPr lang="en-US"/>
          </a:p>
        </p:txBody>
      </p:sp>
      <p:pic>
        <p:nvPicPr>
          <p:cNvPr id="4" name="Picture 3" descr="stationplot.ca.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800" y="0"/>
            <a:ext cx="8895254" cy="6858000"/>
          </a:xfrm>
          <a:prstGeom prst="rect">
            <a:avLst/>
          </a:prstGeom>
        </p:spPr>
      </p:pic>
      <p:sp>
        <p:nvSpPr>
          <p:cNvPr id="5" name="Oval 4"/>
          <p:cNvSpPr/>
          <p:nvPr/>
        </p:nvSpPr>
        <p:spPr>
          <a:xfrm>
            <a:off x="520701" y="393701"/>
            <a:ext cx="84834" cy="90422"/>
          </a:xfrm>
          <a:prstGeom prst="ellipse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/>
          <p:cNvSpPr txBox="1"/>
          <p:nvPr/>
        </p:nvSpPr>
        <p:spPr>
          <a:xfrm>
            <a:off x="635000" y="215901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Station value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>
            <a:off x="419101" y="559833"/>
            <a:ext cx="292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+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622300" y="533401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Nearest grid cell value</a:t>
            </a:r>
            <a:endParaRPr lang="en-US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934913" y="898928"/>
            <a:ext cx="19714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Monthly Precipitation (mm)</a:t>
            </a:r>
            <a:endParaRPr lang="en-US" sz="1100" b="1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1016979" y="3220062"/>
            <a:ext cx="2168569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Mean Monthly Temperature (C)</a:t>
            </a:r>
            <a:endParaRPr lang="en-US" sz="1100" b="1" dirty="0"/>
          </a:p>
        </p:txBody>
      </p:sp>
      <p:sp>
        <p:nvSpPr>
          <p:cNvPr id="11" name="TextBox 10"/>
          <p:cNvSpPr txBox="1"/>
          <p:nvPr/>
        </p:nvSpPr>
        <p:spPr>
          <a:xfrm rot="16200000">
            <a:off x="-1016979" y="5639942"/>
            <a:ext cx="2168569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Mean Monthly Temperature (C)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291236994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5CA6-4115-9142-AF78-9726D9D3662A}" type="slidenum">
              <a:rPr lang="en-US" smtClean="0"/>
              <a:t>13</a:t>
            </a:fld>
            <a:endParaRPr lang="en-US"/>
          </a:p>
        </p:txBody>
      </p:sp>
      <p:pic>
        <p:nvPicPr>
          <p:cNvPr id="3" name="Picture 2" descr="stationplot.ga.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8600" y="0"/>
            <a:ext cx="8855531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20701" y="393701"/>
            <a:ext cx="84834" cy="90422"/>
          </a:xfrm>
          <a:prstGeom prst="ellipse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35000" y="215901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Station value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9101" y="559833"/>
            <a:ext cx="292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+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300" y="533401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Nearest grid cell value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934913" y="898928"/>
            <a:ext cx="19714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Monthly Precipitation (mm)</a:t>
            </a:r>
            <a:endParaRPr lang="en-US" sz="1100" b="1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1016979" y="3220062"/>
            <a:ext cx="2168569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Mean Monthly Temperature (C)</a:t>
            </a:r>
            <a:endParaRPr lang="en-US" sz="1100" b="1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1016979" y="5639942"/>
            <a:ext cx="2168569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Mean Monthly Temperature (C)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413993811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5CA6-4115-9142-AF78-9726D9D3662A}" type="slidenum">
              <a:rPr lang="en-US" smtClean="0"/>
              <a:t>14</a:t>
            </a:fld>
            <a:endParaRPr lang="en-US"/>
          </a:p>
        </p:txBody>
      </p:sp>
      <p:pic>
        <p:nvPicPr>
          <p:cNvPr id="3" name="Picture 2" descr="stationplot.mi.15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0"/>
            <a:ext cx="8895254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20701" y="393701"/>
            <a:ext cx="84834" cy="90422"/>
          </a:xfrm>
          <a:prstGeom prst="ellipse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35000" y="215901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Station value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9101" y="559833"/>
            <a:ext cx="292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+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300" y="533401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Nearest grid cell value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934913" y="898928"/>
            <a:ext cx="19714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Monthly Precipitation (mm)</a:t>
            </a:r>
            <a:endParaRPr lang="en-US" sz="1100" b="1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1016979" y="3220062"/>
            <a:ext cx="2168569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Mean Monthly Temperature (C)</a:t>
            </a:r>
            <a:endParaRPr lang="en-US" sz="1100" b="1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1016979" y="5639942"/>
            <a:ext cx="2168569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Mean Monthly Temperature (C)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3396520067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5CA6-4115-9142-AF78-9726D9D3662A}" type="slidenum">
              <a:rPr lang="en-US" smtClean="0"/>
              <a:t>15</a:t>
            </a:fld>
            <a:endParaRPr lang="en-US"/>
          </a:p>
        </p:txBody>
      </p:sp>
      <p:pic>
        <p:nvPicPr>
          <p:cNvPr id="3" name="Picture 2" descr="stationplot.mo.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0"/>
            <a:ext cx="8895254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20701" y="393701"/>
            <a:ext cx="84834" cy="90422"/>
          </a:xfrm>
          <a:prstGeom prst="ellipse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35000" y="215901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Station value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9101" y="559833"/>
            <a:ext cx="292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+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300" y="533401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Nearest grid cell value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934913" y="898928"/>
            <a:ext cx="19714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Monthly Precipitation (mm)</a:t>
            </a:r>
            <a:endParaRPr lang="en-US" sz="1100" b="1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1016979" y="3220062"/>
            <a:ext cx="2168569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Mean Monthly Temperature (C)</a:t>
            </a:r>
            <a:endParaRPr lang="en-US" sz="1100" b="1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1016979" y="5639942"/>
            <a:ext cx="2168569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Mean Monthly Temperature (C)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470336317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5CA6-4115-9142-AF78-9726D9D3662A}" type="slidenum">
              <a:rPr lang="en-US" smtClean="0"/>
              <a:t>16</a:t>
            </a:fld>
            <a:endParaRPr lang="en-US"/>
          </a:p>
        </p:txBody>
      </p:sp>
      <p:pic>
        <p:nvPicPr>
          <p:cNvPr id="3" name="Picture 2" descr="stationplot.nd.2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1300" y="0"/>
            <a:ext cx="8835669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20701" y="393701"/>
            <a:ext cx="84834" cy="90422"/>
          </a:xfrm>
          <a:prstGeom prst="ellipse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35000" y="215901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Station value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9101" y="559833"/>
            <a:ext cx="292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+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300" y="533401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Nearest grid cell value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934913" y="898928"/>
            <a:ext cx="19714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Monthly Precipitation (mm)</a:t>
            </a:r>
            <a:endParaRPr lang="en-US" sz="1100" b="1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1016979" y="3220062"/>
            <a:ext cx="2168569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Mean Monthly Temperature (C)</a:t>
            </a:r>
            <a:endParaRPr lang="en-US" sz="1100" b="1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1016979" y="5639942"/>
            <a:ext cx="2168569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Mean Monthly Temperature (C)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73536482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5CA6-4115-9142-AF78-9726D9D3662A}" type="slidenum">
              <a:rPr lang="en-US" smtClean="0"/>
              <a:t>17</a:t>
            </a:fld>
            <a:endParaRPr lang="en-US"/>
          </a:p>
        </p:txBody>
      </p:sp>
      <p:pic>
        <p:nvPicPr>
          <p:cNvPr id="3" name="Picture 2" descr="stationplot.or.1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0"/>
            <a:ext cx="8895254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20701" y="393701"/>
            <a:ext cx="84834" cy="90422"/>
          </a:xfrm>
          <a:prstGeom prst="ellipse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35000" y="215901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Station value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9101" y="559833"/>
            <a:ext cx="292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+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300" y="533401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Nearest grid cell value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934913" y="898928"/>
            <a:ext cx="19714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Monthly Precipitation (mm)</a:t>
            </a:r>
            <a:endParaRPr lang="en-US" sz="1100" b="1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1016979" y="3220062"/>
            <a:ext cx="2168569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Mean Monthly Temperature (C)</a:t>
            </a:r>
            <a:endParaRPr lang="en-US" sz="1100" b="1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1016979" y="5639942"/>
            <a:ext cx="2168569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Mean Monthly Temperature (C)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757882367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5CA6-4115-9142-AF78-9726D9D3662A}" type="slidenum">
              <a:rPr lang="en-US" smtClean="0"/>
              <a:t>18</a:t>
            </a:fld>
            <a:endParaRPr lang="en-US"/>
          </a:p>
        </p:txBody>
      </p:sp>
      <p:pic>
        <p:nvPicPr>
          <p:cNvPr id="3" name="Picture 2" descr="stationplot.pa.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0"/>
            <a:ext cx="8895254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20701" y="393701"/>
            <a:ext cx="84834" cy="90422"/>
          </a:xfrm>
          <a:prstGeom prst="ellipse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35000" y="215901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Station value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9101" y="559833"/>
            <a:ext cx="292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+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300" y="533401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Nearest grid cell value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934913" y="898928"/>
            <a:ext cx="19714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Monthly Precipitation (mm)</a:t>
            </a:r>
            <a:endParaRPr lang="en-US" sz="1100" b="1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1016979" y="3220062"/>
            <a:ext cx="2168569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Mean Monthly Temperature (C)</a:t>
            </a:r>
            <a:endParaRPr lang="en-US" sz="1100" b="1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1016979" y="5639942"/>
            <a:ext cx="2168569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Mean Monthly Temperature (C)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062578894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5CA6-4115-9142-AF78-9726D9D3662A}" type="slidenum">
              <a:rPr lang="en-US" smtClean="0"/>
              <a:t>19</a:t>
            </a:fld>
            <a:endParaRPr lang="en-US"/>
          </a:p>
        </p:txBody>
      </p:sp>
      <p:pic>
        <p:nvPicPr>
          <p:cNvPr id="3" name="Picture 2" descr="stationplot.ri.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0"/>
            <a:ext cx="8895254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20701" y="393701"/>
            <a:ext cx="84834" cy="90422"/>
          </a:xfrm>
          <a:prstGeom prst="ellipse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35000" y="215901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Station value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9101" y="559833"/>
            <a:ext cx="292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+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300" y="533401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Nearest grid cell value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934913" y="898928"/>
            <a:ext cx="19714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Monthly Precipitation (mm)</a:t>
            </a:r>
            <a:endParaRPr lang="en-US" sz="1100" b="1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1016979" y="3220062"/>
            <a:ext cx="2168569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Mean Monthly Temperature (C)</a:t>
            </a:r>
            <a:endParaRPr lang="en-US" sz="1100" b="1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1016979" y="5639942"/>
            <a:ext cx="2168569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Mean Monthly Temperature (C)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870191341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" name="Picture 10" descr="livneh_2013_scaled_hcn_3206_Peq0_anomaly_prcp_DJF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2" t="8536" r="7778" b="46667"/>
          <a:stretch/>
        </p:blipFill>
        <p:spPr>
          <a:xfrm>
            <a:off x="12700" y="606724"/>
            <a:ext cx="4676537" cy="2453976"/>
          </a:xfrm>
          <a:prstGeom prst="rect">
            <a:avLst/>
          </a:prstGeom>
        </p:spPr>
      </p:pic>
      <p:pic>
        <p:nvPicPr>
          <p:cNvPr id="5" name="Picture 4" descr="swm_anomaly_prcp_DJF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" t="8652" r="8588" b="47021"/>
          <a:stretch/>
        </p:blipFill>
        <p:spPr>
          <a:xfrm>
            <a:off x="4609267" y="697515"/>
            <a:ext cx="4472273" cy="2365879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1" y="166570"/>
            <a:ext cx="4750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Livneh</a:t>
            </a:r>
            <a:r>
              <a:rPr lang="en-US" sz="1600" dirty="0" smtClean="0"/>
              <a:t> </a:t>
            </a:r>
            <a:r>
              <a:rPr lang="en-US" sz="1600" dirty="0" smtClean="0">
                <a:sym typeface="Wingdings"/>
              </a:rPr>
              <a:t>v.1.2</a:t>
            </a:r>
            <a:endParaRPr lang="en-US" sz="1600" dirty="0"/>
          </a:p>
        </p:txBody>
      </p:sp>
      <p:sp>
        <p:nvSpPr>
          <p:cNvPr id="7" name="TextBox 6"/>
          <p:cNvSpPr txBox="1"/>
          <p:nvPr/>
        </p:nvSpPr>
        <p:spPr>
          <a:xfrm>
            <a:off x="4889010" y="216061"/>
            <a:ext cx="3726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SWM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214244" y="516839"/>
            <a:ext cx="63501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DJF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81989" y="3085618"/>
            <a:ext cx="3726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CRU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" t="7814" r="4529" b="43590"/>
          <a:stretch/>
        </p:blipFill>
        <p:spPr>
          <a:xfrm>
            <a:off x="4609267" y="3903738"/>
            <a:ext cx="4541908" cy="2473570"/>
          </a:xfrm>
          <a:prstGeom prst="rect">
            <a:avLst/>
          </a:prstGeom>
        </p:spPr>
      </p:pic>
      <p:sp>
        <p:nvSpPr>
          <p:cNvPr id="8" name="Slide Number Placeholder 7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5CA6-4115-9142-AF78-9726D9D3662A}" type="slidenum">
              <a:rPr lang="en-US" smtClean="0"/>
              <a:t>2</a:t>
            </a:fld>
            <a:endParaRPr lang="en-US"/>
          </a:p>
        </p:txBody>
      </p:sp>
      <p:sp>
        <p:nvSpPr>
          <p:cNvPr id="13" name="TextBox 12"/>
          <p:cNvSpPr txBox="1"/>
          <p:nvPr/>
        </p:nvSpPr>
        <p:spPr>
          <a:xfrm>
            <a:off x="138423" y="3348784"/>
            <a:ext cx="4750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smtClean="0"/>
              <a:t>Precipitation</a:t>
            </a:r>
            <a:endParaRPr lang="en-US" sz="4000" u="sng" dirty="0"/>
          </a:p>
        </p:txBody>
      </p:sp>
    </p:spTree>
    <p:extLst>
      <p:ext uri="{BB962C8B-B14F-4D97-AF65-F5344CB8AC3E}">
        <p14:creationId xmlns:p14="http://schemas.microsoft.com/office/powerpoint/2010/main" val="197706207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5CA6-4115-9142-AF78-9726D9D3662A}" type="slidenum">
              <a:rPr lang="en-US" smtClean="0"/>
              <a:t>20</a:t>
            </a:fld>
            <a:endParaRPr lang="en-US"/>
          </a:p>
        </p:txBody>
      </p:sp>
      <p:pic>
        <p:nvPicPr>
          <p:cNvPr id="3" name="Picture 2" descr="stationplot.tn.13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0"/>
            <a:ext cx="8895254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20701" y="393701"/>
            <a:ext cx="84834" cy="90422"/>
          </a:xfrm>
          <a:prstGeom prst="ellipse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35000" y="215901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Station value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9101" y="559833"/>
            <a:ext cx="292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+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300" y="533401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Nearest grid cell value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934913" y="898928"/>
            <a:ext cx="19714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Monthly Precipitation (mm)</a:t>
            </a:r>
            <a:endParaRPr lang="en-US" sz="1100" b="1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1016979" y="3220062"/>
            <a:ext cx="2168569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Mean Monthly Temperature (C)</a:t>
            </a:r>
            <a:endParaRPr lang="en-US" sz="1100" b="1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1016979" y="5639942"/>
            <a:ext cx="2168569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Mean Monthly Temperature (C)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1735364827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5CA6-4115-9142-AF78-9726D9D3662A}" type="slidenum">
              <a:rPr lang="en-US" smtClean="0"/>
              <a:t>21</a:t>
            </a:fld>
            <a:endParaRPr lang="en-US"/>
          </a:p>
        </p:txBody>
      </p:sp>
      <p:pic>
        <p:nvPicPr>
          <p:cNvPr id="3" name="Picture 2" descr="stationplot.tx.4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0"/>
            <a:ext cx="8895254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20701" y="393701"/>
            <a:ext cx="84834" cy="90422"/>
          </a:xfrm>
          <a:prstGeom prst="ellipse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35000" y="215901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Station value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9101" y="559833"/>
            <a:ext cx="292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+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300" y="533401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Nearest grid cell value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934913" y="898928"/>
            <a:ext cx="19714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Monthly Precipitation (mm)</a:t>
            </a:r>
            <a:endParaRPr lang="en-US" sz="1100" b="1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1016979" y="3220062"/>
            <a:ext cx="2168569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Mean Monthly Temperature (C)</a:t>
            </a:r>
            <a:endParaRPr lang="en-US" sz="1100" b="1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1016979" y="5639942"/>
            <a:ext cx="2168569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Mean Monthly Temperature (C)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2108266719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Number Placeholder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5CA6-4115-9142-AF78-9726D9D3662A}" type="slidenum">
              <a:rPr lang="en-US" smtClean="0"/>
              <a:t>22</a:t>
            </a:fld>
            <a:endParaRPr lang="en-US"/>
          </a:p>
        </p:txBody>
      </p:sp>
      <p:pic>
        <p:nvPicPr>
          <p:cNvPr id="3" name="Picture 2" descr="stationplot.wa.10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00" y="0"/>
            <a:ext cx="8895254" cy="6858000"/>
          </a:xfrm>
          <a:prstGeom prst="rect">
            <a:avLst/>
          </a:prstGeom>
        </p:spPr>
      </p:pic>
      <p:sp>
        <p:nvSpPr>
          <p:cNvPr id="4" name="Oval 3"/>
          <p:cNvSpPr/>
          <p:nvPr/>
        </p:nvSpPr>
        <p:spPr>
          <a:xfrm>
            <a:off x="520701" y="393701"/>
            <a:ext cx="84834" cy="90422"/>
          </a:xfrm>
          <a:prstGeom prst="ellipse">
            <a:avLst/>
          </a:prstGeom>
          <a:noFill/>
          <a:ln>
            <a:solidFill>
              <a:srgbClr val="0000FF"/>
            </a:solidFill>
          </a:ln>
          <a:effectLst/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635000" y="215901"/>
            <a:ext cx="144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Station value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>
            <a:off x="419101" y="559833"/>
            <a:ext cx="29209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b="1" dirty="0" smtClean="0">
                <a:solidFill>
                  <a:srgbClr val="FF0000"/>
                </a:solidFill>
              </a:rPr>
              <a:t>+</a:t>
            </a:r>
            <a:endParaRPr lang="en-US" sz="1600" b="1" dirty="0">
              <a:solidFill>
                <a:srgbClr val="FF0000"/>
              </a:solidFill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22300" y="533401"/>
            <a:ext cx="144780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Nearest grid cell value</a:t>
            </a:r>
            <a:endParaRPr lang="en-US" dirty="0"/>
          </a:p>
        </p:txBody>
      </p:sp>
      <p:sp>
        <p:nvSpPr>
          <p:cNvPr id="8" name="TextBox 7"/>
          <p:cNvSpPr txBox="1"/>
          <p:nvPr/>
        </p:nvSpPr>
        <p:spPr>
          <a:xfrm rot="16200000">
            <a:off x="-934913" y="898928"/>
            <a:ext cx="197142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Monthly Precipitation (mm)</a:t>
            </a:r>
            <a:endParaRPr lang="en-US" sz="1100" b="1" dirty="0"/>
          </a:p>
        </p:txBody>
      </p:sp>
      <p:sp>
        <p:nvSpPr>
          <p:cNvPr id="9" name="TextBox 8"/>
          <p:cNvSpPr txBox="1"/>
          <p:nvPr/>
        </p:nvSpPr>
        <p:spPr>
          <a:xfrm rot="16200000">
            <a:off x="-1016979" y="3220062"/>
            <a:ext cx="2168569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Mean Monthly Temperature (C)</a:t>
            </a:r>
            <a:endParaRPr lang="en-US" sz="1100" b="1" dirty="0"/>
          </a:p>
        </p:txBody>
      </p:sp>
      <p:sp>
        <p:nvSpPr>
          <p:cNvPr id="10" name="TextBox 9"/>
          <p:cNvSpPr txBox="1"/>
          <p:nvPr/>
        </p:nvSpPr>
        <p:spPr>
          <a:xfrm rot="16200000">
            <a:off x="-1016979" y="5639942"/>
            <a:ext cx="2168569" cy="2675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100" b="1" dirty="0" smtClean="0"/>
              <a:t>Mean Monthly Temperature (C)</a:t>
            </a:r>
            <a:endParaRPr lang="en-US" sz="1100" b="1" dirty="0"/>
          </a:p>
        </p:txBody>
      </p:sp>
    </p:spTree>
    <p:extLst>
      <p:ext uri="{BB962C8B-B14F-4D97-AF65-F5344CB8AC3E}">
        <p14:creationId xmlns:p14="http://schemas.microsoft.com/office/powerpoint/2010/main" val="2776688168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r>
              <a:rPr lang="en-US" dirty="0" smtClean="0"/>
              <a:t>Differences between v.1.2 and v.1.1 and v.1.0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57200" y="1600200"/>
            <a:ext cx="8229600" cy="4914900"/>
          </a:xfrm>
        </p:spPr>
        <p:txBody>
          <a:bodyPr>
            <a:normAutofit fontScale="77500" lnSpcReduction="20000"/>
          </a:bodyPr>
          <a:lstStyle/>
          <a:p>
            <a:r>
              <a:rPr lang="en-US" dirty="0" smtClean="0"/>
              <a:t>Things generally follow as expected from email exchanges</a:t>
            </a:r>
          </a:p>
          <a:p>
            <a:r>
              <a:rPr lang="en-US" dirty="0" err="1" smtClean="0"/>
              <a:t>Precip</a:t>
            </a:r>
            <a:r>
              <a:rPr lang="en-US" dirty="0" smtClean="0"/>
              <a:t> between v.1.2 and v.1.1 are identical with the exception of an ‘erroneous’ precipitation panel</a:t>
            </a:r>
          </a:p>
          <a:p>
            <a:r>
              <a:rPr lang="en-US" dirty="0" smtClean="0"/>
              <a:t>Temperatures between v.1.2 and v.1.1 are mainly different b/c of the erroneous HCN 0 deg. F cutoff; also minor differences – see second part of # 3 below</a:t>
            </a:r>
          </a:p>
          <a:p>
            <a:r>
              <a:rPr lang="en-US" dirty="0" smtClean="0"/>
              <a:t>Temperatures between v.1.2 and v.1.0 are generally in agreement with the exceptions: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Canada (</a:t>
            </a:r>
            <a:r>
              <a:rPr lang="en-US" dirty="0" err="1" smtClean="0"/>
              <a:t>lat</a:t>
            </a:r>
            <a:r>
              <a:rPr lang="en-US" dirty="0" smtClean="0"/>
              <a:t>/</a:t>
            </a:r>
            <a:r>
              <a:rPr lang="en-US" dirty="0" err="1" smtClean="0"/>
              <a:t>lon</a:t>
            </a:r>
            <a:r>
              <a:rPr lang="en-US" dirty="0" smtClean="0"/>
              <a:t> issues corrected)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CA, TX (repeated station entries)</a:t>
            </a:r>
          </a:p>
          <a:p>
            <a:pPr marL="971550" lvl="1" indent="-514350">
              <a:buFont typeface="+mj-lt"/>
              <a:buAutoNum type="arabicPeriod"/>
            </a:pPr>
            <a:r>
              <a:rPr lang="en-US" dirty="0" smtClean="0"/>
              <a:t>Elsewhere, minor differences (removal of both TMAX&lt;=TMIN station entries; and any days where either TMAX, or TMIN = </a:t>
            </a:r>
            <a:r>
              <a:rPr lang="en-US" dirty="0" err="1" smtClean="0"/>
              <a:t>nodata</a:t>
            </a:r>
            <a:r>
              <a:rPr lang="en-US" dirty="0" smtClean="0"/>
              <a:t>)</a:t>
            </a:r>
          </a:p>
          <a:p>
            <a:pPr marL="457200" lvl="1" indent="0">
              <a:buNone/>
            </a:pPr>
            <a:endParaRPr lang="en-US" dirty="0" smtClean="0"/>
          </a:p>
          <a:p>
            <a:pPr marL="457200" lvl="1" indent="0">
              <a:buNone/>
            </a:pPr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5CA6-4115-9142-AF78-9726D9D3662A}" type="slidenum">
              <a:rPr lang="en-US" smtClean="0"/>
              <a:t>23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300421197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min in jja.v.1.2.minus.v.1.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0" y="4000500"/>
            <a:ext cx="4114800" cy="269332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5CA6-4115-9142-AF78-9726D9D3662A}" type="slidenum">
              <a:rPr lang="en-US" smtClean="0"/>
              <a:t>24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" y="166570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TMIN difference between v.1.2 and v.1.1 (i.e. v.1.2 minus v.1.1) </a:t>
            </a:r>
            <a:endParaRPr lang="en-US" sz="2000" dirty="0"/>
          </a:p>
        </p:txBody>
      </p:sp>
      <p:sp>
        <p:nvSpPr>
          <p:cNvPr id="11" name="TextBox 10"/>
          <p:cNvSpPr txBox="1"/>
          <p:nvPr/>
        </p:nvSpPr>
        <p:spPr>
          <a:xfrm>
            <a:off x="353944" y="585393"/>
            <a:ext cx="63501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456044" y="566680"/>
            <a:ext cx="763656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MAM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15844" y="3690027"/>
            <a:ext cx="63501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DJF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456044" y="3602159"/>
            <a:ext cx="763656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JJA</a:t>
            </a:r>
            <a:endParaRPr lang="en-US" dirty="0"/>
          </a:p>
        </p:txBody>
      </p:sp>
      <p:pic>
        <p:nvPicPr>
          <p:cNvPr id="2" name="Picture 1" descr="Tmin in son.v.1.2.minus.v.1.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" y="966792"/>
            <a:ext cx="4114794" cy="2693318"/>
          </a:xfrm>
          <a:prstGeom prst="rect">
            <a:avLst/>
          </a:prstGeom>
        </p:spPr>
      </p:pic>
      <p:pic>
        <p:nvPicPr>
          <p:cNvPr id="4" name="Picture 3" descr="Tmin in mam.v.1.2.minus.v.1.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0" y="908835"/>
            <a:ext cx="4114800" cy="2693324"/>
          </a:xfrm>
          <a:prstGeom prst="rect">
            <a:avLst/>
          </a:prstGeom>
        </p:spPr>
      </p:pic>
      <p:pic>
        <p:nvPicPr>
          <p:cNvPr id="5" name="Picture 4" descr="Tmin in djf.v.1.2.minus.v.1.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" y="4059359"/>
            <a:ext cx="4114800" cy="269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4126820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max in jja.v.1.2.minus.v.1.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164676"/>
            <a:ext cx="4114800" cy="269332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5CA6-4115-9142-AF78-9726D9D3662A}" type="slidenum">
              <a:rPr lang="en-US" smtClean="0"/>
              <a:t>25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" y="166570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TMAX difference between v.1.2 and v.1.1 (i.e. v.1.2 minus v.1.1) </a:t>
            </a:r>
            <a:endParaRPr lang="en-US" sz="2000" dirty="0"/>
          </a:p>
        </p:txBody>
      </p:sp>
      <p:pic>
        <p:nvPicPr>
          <p:cNvPr id="2" name="Picture 1" descr="Tmax in son.v.1.2.minus.v.1.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57003"/>
            <a:ext cx="4114800" cy="2693324"/>
          </a:xfrm>
          <a:prstGeom prst="rect">
            <a:avLst/>
          </a:prstGeom>
        </p:spPr>
      </p:pic>
      <p:pic>
        <p:nvPicPr>
          <p:cNvPr id="4" name="Picture 3" descr="Tmax in mam.v.1.2.minus.v.1.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24400" y="794535"/>
            <a:ext cx="4114800" cy="2693324"/>
          </a:xfrm>
          <a:prstGeom prst="rect">
            <a:avLst/>
          </a:prstGeom>
        </p:spPr>
      </p:pic>
      <p:pic>
        <p:nvPicPr>
          <p:cNvPr id="5" name="Picture 4" descr="Tmax in djf.v.1.2.minus.v.1.1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64676"/>
            <a:ext cx="4114800" cy="269332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53944" y="585393"/>
            <a:ext cx="63501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456044" y="566680"/>
            <a:ext cx="763656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MAM</a:t>
            </a:r>
            <a:endParaRPr lang="en-US" dirty="0"/>
          </a:p>
        </p:txBody>
      </p:sp>
      <p:sp>
        <p:nvSpPr>
          <p:cNvPr id="15" name="TextBox 14"/>
          <p:cNvSpPr txBox="1"/>
          <p:nvPr/>
        </p:nvSpPr>
        <p:spPr>
          <a:xfrm>
            <a:off x="315844" y="3550327"/>
            <a:ext cx="63501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DJF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456044" y="3462459"/>
            <a:ext cx="763656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JJA</a:t>
            </a:r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394671884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Prec in jja.v.1.2.minus.v.1.1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098491"/>
            <a:ext cx="4114800" cy="269332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5CA6-4115-9142-AF78-9726D9D3662A}" type="slidenum">
              <a:rPr lang="en-US" smtClean="0"/>
              <a:t>26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" y="166570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PRCP difference between v.1.2 and v.1.1 (i.e. v.1.2 minus v.1.1) 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315844" y="3778927"/>
            <a:ext cx="63501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DJF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456044" y="3691059"/>
            <a:ext cx="763656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JJA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3944" y="585393"/>
            <a:ext cx="63501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456044" y="566680"/>
            <a:ext cx="763656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MAM</a:t>
            </a:r>
            <a:endParaRPr lang="en-US" dirty="0"/>
          </a:p>
        </p:txBody>
      </p:sp>
      <p:pic>
        <p:nvPicPr>
          <p:cNvPr id="8" name="Picture 7" descr="Prec in son.v.1.2.minus.v.1.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7746"/>
            <a:ext cx="4114789" cy="2693313"/>
          </a:xfrm>
          <a:prstGeom prst="rect">
            <a:avLst/>
          </a:prstGeom>
        </p:spPr>
      </p:pic>
      <p:pic>
        <p:nvPicPr>
          <p:cNvPr id="9" name="Picture 8" descr="Prec in son.v.1.2.minus.v.1.1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89500" y="936012"/>
            <a:ext cx="4114800" cy="2693324"/>
          </a:xfrm>
          <a:prstGeom prst="rect">
            <a:avLst/>
          </a:prstGeom>
        </p:spPr>
      </p:pic>
      <p:pic>
        <p:nvPicPr>
          <p:cNvPr id="13" name="Picture 12" descr="Prec in djf.v.1.2.minus.v.1.1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" y="4148259"/>
            <a:ext cx="4114800" cy="269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5358198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 descr="Tmin in jja.v.1.2.minus.v.1.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148259"/>
            <a:ext cx="4114800" cy="269332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5CA6-4115-9142-AF78-9726D9D3662A}" type="slidenum">
              <a:rPr lang="en-US" smtClean="0"/>
              <a:t>27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" y="166570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TMIN difference between v.1.2 and v.1.0 (i.e. v.1.2 minus v.1.0) 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315844" y="3778927"/>
            <a:ext cx="63501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DJF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456044" y="3691059"/>
            <a:ext cx="763656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JJA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3944" y="585393"/>
            <a:ext cx="63501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456044" y="566680"/>
            <a:ext cx="763656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MAM</a:t>
            </a:r>
            <a:endParaRPr lang="en-US" dirty="0"/>
          </a:p>
        </p:txBody>
      </p:sp>
      <p:pic>
        <p:nvPicPr>
          <p:cNvPr id="2" name="Picture 1" descr="Tmin in son.v.1.2.minus.v.1.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38" y="997735"/>
            <a:ext cx="4114800" cy="2693324"/>
          </a:xfrm>
          <a:prstGeom prst="rect">
            <a:avLst/>
          </a:prstGeom>
        </p:spPr>
      </p:pic>
      <p:pic>
        <p:nvPicPr>
          <p:cNvPr id="4" name="Picture 3" descr="Tmin in mam.v.1.2.minus.v.1.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4100" y="986812"/>
            <a:ext cx="4114800" cy="2693324"/>
          </a:xfrm>
          <a:prstGeom prst="rect">
            <a:avLst/>
          </a:prstGeom>
        </p:spPr>
      </p:pic>
      <p:pic>
        <p:nvPicPr>
          <p:cNvPr id="6" name="Picture 5" descr="Tmin in djf.v.1.2.minus.v.1.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400" y="4164676"/>
            <a:ext cx="4114800" cy="269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93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Tmax in jja.v.1.2.minus.v.1.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148259"/>
            <a:ext cx="4114800" cy="269332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5CA6-4115-9142-AF78-9726D9D3662A}" type="slidenum">
              <a:rPr lang="en-US" smtClean="0"/>
              <a:t>28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" y="166570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TMAX difference between v.1.2 and v.1.0 (i.e. v.1.2 minus v.1.0) 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315844" y="3778927"/>
            <a:ext cx="63501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DJF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456044" y="3691059"/>
            <a:ext cx="763656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JJA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3944" y="585393"/>
            <a:ext cx="63501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456044" y="566680"/>
            <a:ext cx="763656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MAM</a:t>
            </a:r>
            <a:endParaRPr lang="en-US" dirty="0"/>
          </a:p>
        </p:txBody>
      </p:sp>
      <p:pic>
        <p:nvPicPr>
          <p:cNvPr id="2" name="Picture 1" descr="Tmax in son.v.1.2.minus.v.1.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024912"/>
            <a:ext cx="4114800" cy="2693324"/>
          </a:xfrm>
          <a:prstGeom prst="rect">
            <a:avLst/>
          </a:prstGeom>
        </p:spPr>
      </p:pic>
      <p:pic>
        <p:nvPicPr>
          <p:cNvPr id="4" name="Picture 3" descr="Tmax in mam.v.1.2.minus.v.1.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26000" y="974112"/>
            <a:ext cx="4114800" cy="2693324"/>
          </a:xfrm>
          <a:prstGeom prst="rect">
            <a:avLst/>
          </a:prstGeom>
        </p:spPr>
      </p:pic>
      <p:pic>
        <p:nvPicPr>
          <p:cNvPr id="5" name="Picture 4" descr="Tmax in djf.v.1.2.minus.v.1.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48259"/>
            <a:ext cx="4114800" cy="269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93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 descr="Prec in jja.v.1.2.minus.v.1.0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155151"/>
            <a:ext cx="4114800" cy="269332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5CA6-4115-9142-AF78-9726D9D3662A}" type="slidenum">
              <a:rPr lang="en-US" smtClean="0"/>
              <a:t>29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" y="166570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PRCP difference between v.1.2 and v.1.0 (i.e. v.1.2 minus v.1.0) </a:t>
            </a:r>
            <a:endParaRPr lang="en-US" sz="2000" dirty="0"/>
          </a:p>
        </p:txBody>
      </p:sp>
      <p:sp>
        <p:nvSpPr>
          <p:cNvPr id="15" name="TextBox 14"/>
          <p:cNvSpPr txBox="1"/>
          <p:nvPr/>
        </p:nvSpPr>
        <p:spPr>
          <a:xfrm>
            <a:off x="315844" y="3778927"/>
            <a:ext cx="63501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DJF</a:t>
            </a:r>
            <a:endParaRPr lang="en-US" dirty="0"/>
          </a:p>
        </p:txBody>
      </p:sp>
      <p:sp>
        <p:nvSpPr>
          <p:cNvPr id="16" name="TextBox 15"/>
          <p:cNvSpPr txBox="1"/>
          <p:nvPr/>
        </p:nvSpPr>
        <p:spPr>
          <a:xfrm>
            <a:off x="4456044" y="3691059"/>
            <a:ext cx="763656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JJA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3944" y="585393"/>
            <a:ext cx="63501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SON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456044" y="566680"/>
            <a:ext cx="763656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MAM</a:t>
            </a:r>
            <a:endParaRPr lang="en-US" dirty="0"/>
          </a:p>
        </p:txBody>
      </p:sp>
      <p:pic>
        <p:nvPicPr>
          <p:cNvPr id="2" name="Picture 1" descr="Prec in djf.v.1.2.minus.v.1.0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4161991"/>
            <a:ext cx="4114800" cy="2693324"/>
          </a:xfrm>
          <a:prstGeom prst="rect">
            <a:avLst/>
          </a:prstGeom>
        </p:spPr>
      </p:pic>
      <p:pic>
        <p:nvPicPr>
          <p:cNvPr id="4" name="Picture 3" descr="Prec in mam.v.1.2.minus.v.1.0.pn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986812"/>
            <a:ext cx="4114800" cy="2693324"/>
          </a:xfrm>
          <a:prstGeom prst="rect">
            <a:avLst/>
          </a:prstGeom>
        </p:spPr>
      </p:pic>
      <p:pic>
        <p:nvPicPr>
          <p:cNvPr id="5" name="Picture 4" descr="Prec in son.v.1.2.minus.v.1.0.png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999512"/>
            <a:ext cx="4114800" cy="269332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597932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 descr="livneh_2013_anomaly_prcp_JJA.v.1.2.b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96" t="8536" r="8148" b="46111"/>
          <a:stretch/>
        </p:blipFill>
        <p:spPr>
          <a:xfrm>
            <a:off x="0" y="677904"/>
            <a:ext cx="4516970" cy="2394445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89010" y="216061"/>
            <a:ext cx="3726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SWM</a:t>
            </a:r>
            <a:endParaRPr lang="en-US" dirty="0"/>
          </a:p>
        </p:txBody>
      </p:sp>
      <p:pic>
        <p:nvPicPr>
          <p:cNvPr id="9" name="Picture 8" descr="swm_anomaly_prcp_JJA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17" t="8536" r="7981" b="46414"/>
          <a:stretch/>
        </p:blipFill>
        <p:spPr>
          <a:xfrm>
            <a:off x="4595243" y="677905"/>
            <a:ext cx="4501930" cy="2394444"/>
          </a:xfrm>
          <a:prstGeom prst="rect">
            <a:avLst/>
          </a:prstGeom>
        </p:spPr>
      </p:pic>
      <p:sp>
        <p:nvSpPr>
          <p:cNvPr id="11" name="TextBox 10"/>
          <p:cNvSpPr txBox="1"/>
          <p:nvPr/>
        </p:nvSpPr>
        <p:spPr>
          <a:xfrm>
            <a:off x="338347" y="585393"/>
            <a:ext cx="63501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JJA</a:t>
            </a:r>
            <a:endParaRPr lang="en-US" dirty="0"/>
          </a:p>
        </p:txBody>
      </p:sp>
      <p:sp>
        <p:nvSpPr>
          <p:cNvPr id="12" name="TextBox 11"/>
          <p:cNvSpPr txBox="1"/>
          <p:nvPr/>
        </p:nvSpPr>
        <p:spPr>
          <a:xfrm>
            <a:off x="4981989" y="3085618"/>
            <a:ext cx="3726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CRU</a:t>
            </a:r>
            <a:endParaRPr lang="en-US" dirty="0"/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" t="7814" r="6923" b="43590"/>
          <a:stretch/>
        </p:blipFill>
        <p:spPr>
          <a:xfrm>
            <a:off x="4416527" y="3911600"/>
            <a:ext cx="4680646" cy="2619379"/>
          </a:xfrm>
          <a:prstGeom prst="rect">
            <a:avLst/>
          </a:prstGeom>
        </p:spPr>
      </p:pic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5CA6-4115-9142-AF78-9726D9D3662A}" type="slidenum">
              <a:rPr lang="en-US" smtClean="0"/>
              <a:t>3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" y="166570"/>
            <a:ext cx="4750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Livneh</a:t>
            </a:r>
            <a:r>
              <a:rPr lang="en-US" sz="1600" dirty="0" smtClean="0"/>
              <a:t> </a:t>
            </a:r>
            <a:r>
              <a:rPr lang="en-US" sz="1600" dirty="0" smtClean="0">
                <a:sym typeface="Wingdings"/>
              </a:rPr>
              <a:t>v.1.2</a:t>
            </a:r>
            <a:endParaRPr lang="en-US" sz="1600" dirty="0"/>
          </a:p>
        </p:txBody>
      </p:sp>
      <p:sp>
        <p:nvSpPr>
          <p:cNvPr id="13" name="TextBox 12"/>
          <p:cNvSpPr txBox="1"/>
          <p:nvPr/>
        </p:nvSpPr>
        <p:spPr>
          <a:xfrm>
            <a:off x="138423" y="3348784"/>
            <a:ext cx="4750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smtClean="0"/>
              <a:t>Precipitation</a:t>
            </a:r>
            <a:endParaRPr lang="en-US" sz="4000" u="sng" dirty="0"/>
          </a:p>
        </p:txBody>
      </p:sp>
    </p:spTree>
    <p:extLst>
      <p:ext uri="{BB962C8B-B14F-4D97-AF65-F5344CB8AC3E}">
        <p14:creationId xmlns:p14="http://schemas.microsoft.com/office/powerpoint/2010/main" val="100616259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" y="2216450"/>
            <a:ext cx="9144000" cy="4641550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5CA6-4115-9142-AF78-9726D9D3662A}" type="slidenum">
              <a:rPr lang="en-US" smtClean="0"/>
              <a:t>30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" y="166570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Removal of minimum temperature ‘</a:t>
            </a:r>
            <a:r>
              <a:rPr lang="en-US" sz="2000" dirty="0" err="1" smtClean="0"/>
              <a:t>bullseye</a:t>
            </a:r>
            <a:r>
              <a:rPr lang="en-US" sz="2000" dirty="0" smtClean="0"/>
              <a:t>’ pattern</a:t>
            </a:r>
            <a:endParaRPr lang="en-US" sz="2000" dirty="0"/>
          </a:p>
        </p:txBody>
      </p:sp>
      <p:sp>
        <p:nvSpPr>
          <p:cNvPr id="13" name="Rectangle 12"/>
          <p:cNvSpPr/>
          <p:nvPr/>
        </p:nvSpPr>
        <p:spPr>
          <a:xfrm>
            <a:off x="127000" y="757535"/>
            <a:ext cx="901700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000" dirty="0" smtClean="0"/>
              <a:t>Below is Bart’s screenshot of </a:t>
            </a:r>
            <a:r>
              <a:rPr lang="en-US" sz="2000" dirty="0" err="1" smtClean="0"/>
              <a:t>Tmin</a:t>
            </a:r>
            <a:r>
              <a:rPr lang="en-US" sz="2000" dirty="0" smtClean="0"/>
              <a:t> on 22 Dec 1989, showing the 0 deg. F temperature cutoff problem in forcing v.1.1 (right) versus v.1.0 (left);</a:t>
            </a:r>
          </a:p>
          <a:p>
            <a:pPr marL="285750" indent="-285750">
              <a:buFont typeface="Arial"/>
              <a:buChar char="•"/>
            </a:pPr>
            <a:r>
              <a:rPr lang="en-US" sz="2000" dirty="0" smtClean="0"/>
              <a:t>The next slide shows that this is now fixed in v.1.2</a:t>
            </a:r>
            <a:endParaRPr lang="en-US" sz="2000" dirty="0"/>
          </a:p>
        </p:txBody>
      </p:sp>
      <p:sp>
        <p:nvSpPr>
          <p:cNvPr id="14" name="TextBox 13"/>
          <p:cNvSpPr txBox="1"/>
          <p:nvPr/>
        </p:nvSpPr>
        <p:spPr>
          <a:xfrm>
            <a:off x="1054100" y="4648200"/>
            <a:ext cx="3429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Dec 22, 1989 Version 1.0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5461000" y="4590534"/>
            <a:ext cx="36830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Dec 22, 1989 Version 1.1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742760" y="6403975"/>
            <a:ext cx="1442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Problem</a:t>
            </a:r>
          </a:p>
        </p:txBody>
      </p:sp>
      <p:cxnSp>
        <p:nvCxnSpPr>
          <p:cNvPr id="20" name="Straight Arrow Connector 19"/>
          <p:cNvCxnSpPr/>
          <p:nvPr/>
        </p:nvCxnSpPr>
        <p:spPr>
          <a:xfrm flipV="1">
            <a:off x="5638800" y="5600700"/>
            <a:ext cx="546100" cy="8032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21" name="Oval 20"/>
          <p:cNvSpPr/>
          <p:nvPr/>
        </p:nvSpPr>
        <p:spPr>
          <a:xfrm>
            <a:off x="5638800" y="4927600"/>
            <a:ext cx="2019300" cy="1016000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94250242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Tmin in data.198912.v.1.1.Dec.22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29200" y="4266276"/>
            <a:ext cx="4114800" cy="2693324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5CA6-4115-9142-AF78-9726D9D3662A}" type="slidenum">
              <a:rPr lang="en-US" smtClean="0"/>
              <a:t>31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" y="166570"/>
            <a:ext cx="91439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2000" dirty="0" smtClean="0"/>
              <a:t>Removal of minimum temperature ‘</a:t>
            </a:r>
            <a:r>
              <a:rPr lang="en-US" sz="2000" dirty="0" err="1" smtClean="0"/>
              <a:t>bullseye</a:t>
            </a:r>
            <a:r>
              <a:rPr lang="en-US" sz="2000" dirty="0" smtClean="0"/>
              <a:t>’ pattern</a:t>
            </a:r>
            <a:endParaRPr lang="en-US" sz="2000" dirty="0"/>
          </a:p>
        </p:txBody>
      </p:sp>
      <p:pic>
        <p:nvPicPr>
          <p:cNvPr id="4" name="Picture 3" descr="Tmin in data.198912.v.1.2.Dec.22.pn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66276"/>
            <a:ext cx="4114800" cy="2693324"/>
          </a:xfrm>
          <a:prstGeom prst="rect">
            <a:avLst/>
          </a:prstGeom>
        </p:spPr>
      </p:pic>
      <p:sp>
        <p:nvSpPr>
          <p:cNvPr id="9" name="TextBox 8"/>
          <p:cNvSpPr txBox="1"/>
          <p:nvPr/>
        </p:nvSpPr>
        <p:spPr>
          <a:xfrm>
            <a:off x="5072960" y="3795344"/>
            <a:ext cx="40710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Dec 22, 1989 Version 1.1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127000" y="3795344"/>
            <a:ext cx="398780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Dec 22, 1989: Version 1.2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5072960" y="6175375"/>
            <a:ext cx="144214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dirty="0" smtClean="0"/>
              <a:t>Problem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 flipV="1">
            <a:off x="5969000" y="5448300"/>
            <a:ext cx="546100" cy="803275"/>
          </a:xfrm>
          <a:prstGeom prst="straightConnector1">
            <a:avLst/>
          </a:prstGeom>
          <a:ln w="38100" cmpd="sng">
            <a:solidFill>
              <a:schemeClr val="tx1"/>
            </a:solidFill>
            <a:tailEnd type="arrow"/>
          </a:ln>
        </p:spPr>
        <p:style>
          <a:lnRef idx="2">
            <a:schemeClr val="accent1"/>
          </a:lnRef>
          <a:fillRef idx="0">
            <a:schemeClr val="accent1"/>
          </a:fillRef>
          <a:effectRef idx="1">
            <a:schemeClr val="accent1"/>
          </a:effectRef>
          <a:fontRef idx="minor">
            <a:schemeClr val="tx1"/>
          </a:fontRef>
        </p:style>
      </p:cxnSp>
      <p:sp>
        <p:nvSpPr>
          <p:cNvPr id="15" name="Oval 14"/>
          <p:cNvSpPr/>
          <p:nvPr/>
        </p:nvSpPr>
        <p:spPr>
          <a:xfrm>
            <a:off x="5969000" y="4737100"/>
            <a:ext cx="2019300" cy="1016000"/>
          </a:xfrm>
          <a:prstGeom prst="ellipse">
            <a:avLst/>
          </a:prstGeom>
          <a:noFill/>
          <a:ln w="38100" cmpd="sng">
            <a:solidFill>
              <a:schemeClr val="tx1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dirty="0"/>
          </a:p>
        </p:txBody>
      </p:sp>
      <p:sp>
        <p:nvSpPr>
          <p:cNvPr id="16" name="Rectangle 15"/>
          <p:cNvSpPr/>
          <p:nvPr/>
        </p:nvSpPr>
        <p:spPr>
          <a:xfrm>
            <a:off x="127000" y="757535"/>
            <a:ext cx="9017000" cy="181588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285750" indent="-285750">
              <a:buFont typeface="Arial"/>
              <a:buChar char="•"/>
            </a:pPr>
            <a:r>
              <a:rPr lang="en-US" sz="2800" dirty="0" smtClean="0"/>
              <a:t>Temperatures below 0 F (~-18 C) were cutoff at 0 F </a:t>
            </a:r>
            <a:r>
              <a:rPr lang="en-US" sz="2800" dirty="0"/>
              <a:t>in v.1.1 (right)</a:t>
            </a:r>
            <a:r>
              <a:rPr lang="en-US" sz="2800" dirty="0" smtClean="0"/>
              <a:t>;</a:t>
            </a:r>
          </a:p>
          <a:p>
            <a:pPr marL="285750" indent="-285750">
              <a:buFont typeface="Arial"/>
              <a:buChar char="•"/>
            </a:pPr>
            <a:r>
              <a:rPr lang="en-US" sz="2800" dirty="0" smtClean="0"/>
              <a:t>Temperatures in v.1.2 (left) are corrected and fall below 0 F (i.e. -18 C)</a:t>
            </a:r>
            <a:endParaRPr lang="en-US" sz="2800" dirty="0"/>
          </a:p>
        </p:txBody>
      </p:sp>
    </p:spTree>
    <p:extLst>
      <p:ext uri="{BB962C8B-B14F-4D97-AF65-F5344CB8AC3E}">
        <p14:creationId xmlns:p14="http://schemas.microsoft.com/office/powerpoint/2010/main" val="38185561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livneh_2013_anomaly_prcp_MAM.v.1.2.b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2" t="8536" r="8148" b="45926"/>
          <a:stretch/>
        </p:blipFill>
        <p:spPr>
          <a:xfrm>
            <a:off x="1" y="585393"/>
            <a:ext cx="4542641" cy="243368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89010" y="216061"/>
            <a:ext cx="3726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SWM</a:t>
            </a:r>
            <a:endParaRPr lang="en-US" dirty="0"/>
          </a:p>
        </p:txBody>
      </p:sp>
      <p:sp>
        <p:nvSpPr>
          <p:cNvPr id="10" name="TextBox 9"/>
          <p:cNvSpPr txBox="1"/>
          <p:nvPr/>
        </p:nvSpPr>
        <p:spPr>
          <a:xfrm>
            <a:off x="343533" y="532140"/>
            <a:ext cx="707889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MAM</a:t>
            </a:r>
            <a:endParaRPr lang="en-US" dirty="0"/>
          </a:p>
        </p:txBody>
      </p:sp>
      <p:pic>
        <p:nvPicPr>
          <p:cNvPr id="3" name="Picture 2" descr="swm_anomaly_prcp_MAM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21" t="8536" r="8133" b="46717"/>
          <a:stretch/>
        </p:blipFill>
        <p:spPr>
          <a:xfrm>
            <a:off x="4587405" y="585393"/>
            <a:ext cx="4581995" cy="2433689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81989" y="3085618"/>
            <a:ext cx="3726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CRU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" t="7759" r="5898" b="46120"/>
          <a:stretch/>
        </p:blipFill>
        <p:spPr>
          <a:xfrm>
            <a:off x="4487078" y="4067592"/>
            <a:ext cx="4656922" cy="2444465"/>
          </a:xfrm>
          <a:prstGeom prst="rect">
            <a:avLst/>
          </a:prstGeom>
        </p:spPr>
      </p:pic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5CA6-4115-9142-AF78-9726D9D3662A}" type="slidenum">
              <a:rPr lang="en-US" smtClean="0"/>
              <a:t>4</a:t>
            </a:fld>
            <a:endParaRPr lang="en-US"/>
          </a:p>
        </p:txBody>
      </p:sp>
      <p:sp>
        <p:nvSpPr>
          <p:cNvPr id="9" name="TextBox 8"/>
          <p:cNvSpPr txBox="1"/>
          <p:nvPr/>
        </p:nvSpPr>
        <p:spPr>
          <a:xfrm>
            <a:off x="1" y="166570"/>
            <a:ext cx="4750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Livneh</a:t>
            </a:r>
            <a:r>
              <a:rPr lang="en-US" sz="1600" dirty="0" smtClean="0"/>
              <a:t> </a:t>
            </a:r>
            <a:r>
              <a:rPr lang="en-US" sz="1600" dirty="0" smtClean="0">
                <a:sym typeface="Wingdings"/>
              </a:rPr>
              <a:t>v.1.2</a:t>
            </a:r>
            <a:endParaRPr lang="en-US" sz="1600" dirty="0"/>
          </a:p>
        </p:txBody>
      </p:sp>
      <p:sp>
        <p:nvSpPr>
          <p:cNvPr id="11" name="TextBox 10"/>
          <p:cNvSpPr txBox="1"/>
          <p:nvPr/>
        </p:nvSpPr>
        <p:spPr>
          <a:xfrm>
            <a:off x="138423" y="3348784"/>
            <a:ext cx="4750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smtClean="0"/>
              <a:t>Precipitation</a:t>
            </a:r>
            <a:endParaRPr lang="en-US" sz="4000" u="sng" dirty="0"/>
          </a:p>
        </p:txBody>
      </p:sp>
    </p:spTree>
    <p:extLst>
      <p:ext uri="{BB962C8B-B14F-4D97-AF65-F5344CB8AC3E}">
        <p14:creationId xmlns:p14="http://schemas.microsoft.com/office/powerpoint/2010/main" val="165989316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livneh_2013_anomaly_prcp_SON.v.1.2.b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2" t="8536" r="7964" b="46852"/>
          <a:stretch/>
        </p:blipFill>
        <p:spPr>
          <a:xfrm>
            <a:off x="0" y="585393"/>
            <a:ext cx="4324805" cy="2284807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889010" y="216061"/>
            <a:ext cx="3726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SWM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3944" y="585393"/>
            <a:ext cx="63501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SON</a:t>
            </a:r>
            <a:endParaRPr lang="en-US" dirty="0"/>
          </a:p>
        </p:txBody>
      </p:sp>
      <p:pic>
        <p:nvPicPr>
          <p:cNvPr id="13" name="Picture 12" descr="swm_anomaly_prcp_SON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165" t="8536" r="8285" b="47021"/>
          <a:stretch/>
        </p:blipFill>
        <p:spPr>
          <a:xfrm>
            <a:off x="4585696" y="646674"/>
            <a:ext cx="4495844" cy="2363213"/>
          </a:xfrm>
          <a:prstGeom prst="rect">
            <a:avLst/>
          </a:prstGeom>
        </p:spPr>
      </p:pic>
      <p:sp>
        <p:nvSpPr>
          <p:cNvPr id="14" name="TextBox 13"/>
          <p:cNvSpPr txBox="1"/>
          <p:nvPr/>
        </p:nvSpPr>
        <p:spPr>
          <a:xfrm>
            <a:off x="4981989" y="3085618"/>
            <a:ext cx="3726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CRU</a:t>
            </a:r>
            <a:endParaRPr lang="en-US" dirty="0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39" t="7815" r="7607" b="45641"/>
          <a:stretch/>
        </p:blipFill>
        <p:spPr>
          <a:xfrm>
            <a:off x="4585696" y="3811730"/>
            <a:ext cx="4488554" cy="2424946"/>
          </a:xfrm>
          <a:prstGeom prst="rect">
            <a:avLst/>
          </a:prstGeom>
        </p:spPr>
      </p:pic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5CA6-4115-9142-AF78-9726D9D3662A}" type="slidenum">
              <a:rPr lang="en-US" smtClean="0"/>
              <a:t>5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" y="166570"/>
            <a:ext cx="4750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Livneh</a:t>
            </a:r>
            <a:r>
              <a:rPr lang="en-US" sz="1600" dirty="0" smtClean="0"/>
              <a:t> </a:t>
            </a:r>
            <a:r>
              <a:rPr lang="en-US" sz="1600" dirty="0" smtClean="0">
                <a:sym typeface="Wingdings"/>
              </a:rPr>
              <a:t>v.1.2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138423" y="3348784"/>
            <a:ext cx="475058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u="sng" dirty="0" smtClean="0"/>
              <a:t>Precipitation</a:t>
            </a:r>
            <a:endParaRPr lang="en-US" sz="4000" u="sng" dirty="0"/>
          </a:p>
        </p:txBody>
      </p:sp>
    </p:spTree>
    <p:extLst>
      <p:ext uri="{BB962C8B-B14F-4D97-AF65-F5344CB8AC3E}">
        <p14:creationId xmlns:p14="http://schemas.microsoft.com/office/powerpoint/2010/main" val="273223611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89010" y="216061"/>
            <a:ext cx="3726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SWM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3944" y="585393"/>
            <a:ext cx="63501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5CA6-4115-9142-AF78-9726D9D3662A}" type="slidenum">
              <a:rPr lang="en-US" smtClean="0"/>
              <a:t>6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" y="166570"/>
            <a:ext cx="4750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Livneh</a:t>
            </a:r>
            <a:r>
              <a:rPr lang="en-US" sz="1600" dirty="0" smtClean="0"/>
              <a:t> </a:t>
            </a:r>
            <a:r>
              <a:rPr lang="en-US" sz="1600" dirty="0" smtClean="0">
                <a:sym typeface="Wingdings"/>
              </a:rPr>
              <a:t>v.1.2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630315" y="617"/>
            <a:ext cx="151368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smtClean="0"/>
              <a:t>TMAX</a:t>
            </a:r>
            <a:endParaRPr lang="en-US" sz="3200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188834" y="3627064"/>
            <a:ext cx="800127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MAM</a:t>
            </a:r>
            <a:endParaRPr lang="en-US" dirty="0"/>
          </a:p>
        </p:txBody>
      </p:sp>
      <p:pic>
        <p:nvPicPr>
          <p:cNvPr id="2" name="Picture 1" descr="livneh_2013_anomaly_tmax_SON.v.1.2.b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8" t="8536" r="7778" b="47112"/>
          <a:stretch/>
        </p:blipFill>
        <p:spPr>
          <a:xfrm>
            <a:off x="1" y="954725"/>
            <a:ext cx="4621645" cy="2448875"/>
          </a:xfrm>
          <a:prstGeom prst="rect">
            <a:avLst/>
          </a:prstGeom>
        </p:spPr>
      </p:pic>
      <p:pic>
        <p:nvPicPr>
          <p:cNvPr id="6" name="Picture 5" descr="livneh_2013_anomaly_tmax_MAM.v.1.2.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89" t="8536" r="8149" b="47112"/>
          <a:stretch/>
        </p:blipFill>
        <p:spPr>
          <a:xfrm>
            <a:off x="1" y="4203699"/>
            <a:ext cx="4543332" cy="2428875"/>
          </a:xfrm>
          <a:prstGeom prst="rect">
            <a:avLst/>
          </a:prstGeom>
        </p:spPr>
      </p:pic>
      <p:pic>
        <p:nvPicPr>
          <p:cNvPr id="8" name="Picture 7" descr="swm_anomaly_tmax_SO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8536" r="7777" b="47112"/>
          <a:stretch/>
        </p:blipFill>
        <p:spPr>
          <a:xfrm>
            <a:off x="4522354" y="954724"/>
            <a:ext cx="4621645" cy="2448876"/>
          </a:xfrm>
          <a:prstGeom prst="rect">
            <a:avLst/>
          </a:prstGeom>
        </p:spPr>
      </p:pic>
      <p:pic>
        <p:nvPicPr>
          <p:cNvPr id="9" name="Picture 8" descr="swm_anomaly_tmax_MA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4" t="8536" r="8519" b="47112"/>
          <a:stretch/>
        </p:blipFill>
        <p:spPr>
          <a:xfrm>
            <a:off x="4610808" y="4203699"/>
            <a:ext cx="4533192" cy="24288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8467682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89010" y="216061"/>
            <a:ext cx="3726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SWM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3944" y="585393"/>
            <a:ext cx="63501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DJF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5CA6-4115-9142-AF78-9726D9D3662A}" type="slidenum">
              <a:rPr lang="en-US" smtClean="0"/>
              <a:t>7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" y="166570"/>
            <a:ext cx="4750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Livneh</a:t>
            </a:r>
            <a:r>
              <a:rPr lang="en-US" sz="1600" dirty="0" smtClean="0"/>
              <a:t> </a:t>
            </a:r>
            <a:r>
              <a:rPr lang="en-US" sz="1600" dirty="0" smtClean="0">
                <a:sym typeface="Wingdings"/>
              </a:rPr>
              <a:t>v.1.2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630315" y="617"/>
            <a:ext cx="151368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smtClean="0"/>
              <a:t>TMAX</a:t>
            </a:r>
            <a:endParaRPr lang="en-US" sz="3200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188834" y="3627064"/>
            <a:ext cx="800127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JJA</a:t>
            </a:r>
            <a:endParaRPr lang="en-US" dirty="0"/>
          </a:p>
        </p:txBody>
      </p:sp>
      <p:pic>
        <p:nvPicPr>
          <p:cNvPr id="4" name="Picture 3" descr="livneh_2013_anomaly_tmax_DJF.v.1.2.b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8536" r="7778" b="45741"/>
          <a:stretch/>
        </p:blipFill>
        <p:spPr>
          <a:xfrm>
            <a:off x="1" y="954725"/>
            <a:ext cx="4470399" cy="2436576"/>
          </a:xfrm>
          <a:prstGeom prst="rect">
            <a:avLst/>
          </a:prstGeom>
        </p:spPr>
      </p:pic>
      <p:pic>
        <p:nvPicPr>
          <p:cNvPr id="5" name="Picture 4" descr="livneh_2013_anomaly_tmax_JJA.v.1.2.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" t="8536" r="7778" b="47112"/>
          <a:stretch/>
        </p:blipFill>
        <p:spPr>
          <a:xfrm>
            <a:off x="1" y="4318000"/>
            <a:ext cx="4477791" cy="2362200"/>
          </a:xfrm>
          <a:prstGeom prst="rect">
            <a:avLst/>
          </a:prstGeom>
        </p:spPr>
      </p:pic>
      <p:pic>
        <p:nvPicPr>
          <p:cNvPr id="13" name="Picture 12" descr="swm_anomaly_tmax_DJF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7366" r="8334" b="47112"/>
          <a:stretch/>
        </p:blipFill>
        <p:spPr>
          <a:xfrm>
            <a:off x="4623588" y="953206"/>
            <a:ext cx="4393412" cy="2399995"/>
          </a:xfrm>
          <a:prstGeom prst="rect">
            <a:avLst/>
          </a:prstGeom>
        </p:spPr>
      </p:pic>
      <p:pic>
        <p:nvPicPr>
          <p:cNvPr id="14" name="Picture 13" descr="swm_anomaly_tmax_JJA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8536" r="7963" b="47112"/>
          <a:stretch/>
        </p:blipFill>
        <p:spPr>
          <a:xfrm>
            <a:off x="4598188" y="4351558"/>
            <a:ext cx="4520411" cy="23794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1281501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89010" y="216061"/>
            <a:ext cx="3726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SWM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3944" y="585393"/>
            <a:ext cx="63501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SON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5CA6-4115-9142-AF78-9726D9D3662A}" type="slidenum">
              <a:rPr lang="en-US" smtClean="0"/>
              <a:t>8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" y="166570"/>
            <a:ext cx="4750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Livneh</a:t>
            </a:r>
            <a:r>
              <a:rPr lang="en-US" sz="1600" dirty="0" smtClean="0"/>
              <a:t> </a:t>
            </a:r>
            <a:r>
              <a:rPr lang="en-US" sz="1600" dirty="0" smtClean="0">
                <a:sym typeface="Wingdings"/>
              </a:rPr>
              <a:t>v.1.2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630315" y="617"/>
            <a:ext cx="151368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smtClean="0"/>
              <a:t>TMIN</a:t>
            </a:r>
            <a:endParaRPr lang="en-US" sz="3200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188834" y="3627064"/>
            <a:ext cx="800127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MAM</a:t>
            </a:r>
            <a:endParaRPr lang="en-US" dirty="0"/>
          </a:p>
        </p:txBody>
      </p:sp>
      <p:pic>
        <p:nvPicPr>
          <p:cNvPr id="4" name="Picture 3" descr="livneh_2013_anomaly_tmin_SON.v.1.2.b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92" t="8536" r="8333" b="47112"/>
          <a:stretch/>
        </p:blipFill>
        <p:spPr>
          <a:xfrm>
            <a:off x="1" y="1055293"/>
            <a:ext cx="4414339" cy="2328727"/>
          </a:xfrm>
          <a:prstGeom prst="rect">
            <a:avLst/>
          </a:prstGeom>
        </p:spPr>
      </p:pic>
      <p:pic>
        <p:nvPicPr>
          <p:cNvPr id="5" name="Picture 4" descr="livneh_2013_anomaly_tmin_MAM.v.1.2.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8536" r="8334" b="47112"/>
          <a:stretch/>
        </p:blipFill>
        <p:spPr>
          <a:xfrm>
            <a:off x="1" y="4368800"/>
            <a:ext cx="4414477" cy="2349500"/>
          </a:xfrm>
          <a:prstGeom prst="rect">
            <a:avLst/>
          </a:prstGeom>
        </p:spPr>
      </p:pic>
      <p:pic>
        <p:nvPicPr>
          <p:cNvPr id="13" name="Picture 12" descr="swm_anomaly_tmin_SON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778" t="8536" r="8518" b="47112"/>
          <a:stretch/>
        </p:blipFill>
        <p:spPr>
          <a:xfrm>
            <a:off x="4597400" y="1055293"/>
            <a:ext cx="4546600" cy="2409112"/>
          </a:xfrm>
          <a:prstGeom prst="rect">
            <a:avLst/>
          </a:prstGeom>
        </p:spPr>
      </p:pic>
      <p:pic>
        <p:nvPicPr>
          <p:cNvPr id="14" name="Picture 13" descr="swm_anomaly_tmin_MAM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7" t="8536" r="9075" b="47112"/>
          <a:stretch/>
        </p:blipFill>
        <p:spPr>
          <a:xfrm>
            <a:off x="4508500" y="4374308"/>
            <a:ext cx="4635500" cy="24836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8992048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4889010" y="216061"/>
            <a:ext cx="372682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SWM</a:t>
            </a:r>
            <a:endParaRPr lang="en-US" dirty="0"/>
          </a:p>
        </p:txBody>
      </p:sp>
      <p:sp>
        <p:nvSpPr>
          <p:cNvPr id="11" name="TextBox 10"/>
          <p:cNvSpPr txBox="1"/>
          <p:nvPr/>
        </p:nvSpPr>
        <p:spPr>
          <a:xfrm>
            <a:off x="353944" y="585393"/>
            <a:ext cx="635018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DJF</a:t>
            </a:r>
            <a:endParaRPr lang="en-US" dirty="0"/>
          </a:p>
        </p:txBody>
      </p:sp>
      <p:sp>
        <p:nvSpPr>
          <p:cNvPr id="3" name="Slide Number Placeholder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9AE5CA6-4115-9142-AF78-9726D9D3662A}" type="slidenum">
              <a:rPr lang="en-US" smtClean="0"/>
              <a:t>9</a:t>
            </a:fld>
            <a:endParaRPr lang="en-US"/>
          </a:p>
        </p:txBody>
      </p:sp>
      <p:sp>
        <p:nvSpPr>
          <p:cNvPr id="10" name="TextBox 9"/>
          <p:cNvSpPr txBox="1"/>
          <p:nvPr/>
        </p:nvSpPr>
        <p:spPr>
          <a:xfrm>
            <a:off x="1" y="166570"/>
            <a:ext cx="47505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600" dirty="0" err="1" smtClean="0"/>
              <a:t>Livneh</a:t>
            </a:r>
            <a:r>
              <a:rPr lang="en-US" sz="1600" dirty="0" smtClean="0"/>
              <a:t> </a:t>
            </a:r>
            <a:r>
              <a:rPr lang="en-US" sz="1600" dirty="0" smtClean="0">
                <a:sym typeface="Wingdings"/>
              </a:rPr>
              <a:t>v.1.2</a:t>
            </a:r>
            <a:endParaRPr lang="en-US" sz="1600" dirty="0"/>
          </a:p>
        </p:txBody>
      </p:sp>
      <p:sp>
        <p:nvSpPr>
          <p:cNvPr id="15" name="TextBox 14"/>
          <p:cNvSpPr txBox="1"/>
          <p:nvPr/>
        </p:nvSpPr>
        <p:spPr>
          <a:xfrm>
            <a:off x="7630315" y="617"/>
            <a:ext cx="1513685" cy="58477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u="sng" dirty="0" smtClean="0"/>
              <a:t>TMIN</a:t>
            </a:r>
            <a:endParaRPr lang="en-US" sz="3200" u="sng" dirty="0"/>
          </a:p>
        </p:txBody>
      </p:sp>
      <p:sp>
        <p:nvSpPr>
          <p:cNvPr id="12" name="TextBox 11"/>
          <p:cNvSpPr txBox="1"/>
          <p:nvPr/>
        </p:nvSpPr>
        <p:spPr>
          <a:xfrm>
            <a:off x="188834" y="3627064"/>
            <a:ext cx="800127" cy="369332"/>
          </a:xfrm>
          <a:prstGeom prst="rect">
            <a:avLst/>
          </a:prstGeom>
          <a:solidFill>
            <a:srgbClr val="FFFFFF"/>
          </a:solidFill>
          <a:ln>
            <a:solidFill>
              <a:schemeClr val="tx1"/>
            </a:solidFill>
          </a:ln>
        </p:spPr>
        <p:txBody>
          <a:bodyPr wrap="square" rtlCol="0">
            <a:spAutoFit/>
          </a:bodyPr>
          <a:lstStyle/>
          <a:p>
            <a:r>
              <a:rPr lang="en-US" dirty="0" smtClean="0"/>
              <a:t>JJA</a:t>
            </a:r>
            <a:endParaRPr lang="en-US" dirty="0"/>
          </a:p>
        </p:txBody>
      </p:sp>
      <p:pic>
        <p:nvPicPr>
          <p:cNvPr id="2" name="Picture 1" descr="livneh_2013_anomaly_tmin_DJF.v.1.2.b.pn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148" t="8536" r="8333" b="47112"/>
          <a:stretch/>
        </p:blipFill>
        <p:spPr>
          <a:xfrm>
            <a:off x="1" y="954725"/>
            <a:ext cx="4203699" cy="2232357"/>
          </a:xfrm>
          <a:prstGeom prst="rect">
            <a:avLst/>
          </a:prstGeom>
        </p:spPr>
      </p:pic>
      <p:pic>
        <p:nvPicPr>
          <p:cNvPr id="6" name="Picture 5" descr="livneh_2013_anomaly_tmin_JJA.v.1.2.b.pn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19" t="8536" r="8519" b="47112"/>
          <a:stretch/>
        </p:blipFill>
        <p:spPr>
          <a:xfrm>
            <a:off x="0" y="4546600"/>
            <a:ext cx="4323590" cy="2311400"/>
          </a:xfrm>
          <a:prstGeom prst="rect">
            <a:avLst/>
          </a:prstGeom>
        </p:spPr>
      </p:pic>
      <p:pic>
        <p:nvPicPr>
          <p:cNvPr id="8" name="Picture 7" descr="swm_anomaly_tmin_DJF.pn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8536" r="7963" b="47112"/>
          <a:stretch/>
        </p:blipFill>
        <p:spPr>
          <a:xfrm>
            <a:off x="4930978" y="954724"/>
            <a:ext cx="4213021" cy="2232358"/>
          </a:xfrm>
          <a:prstGeom prst="rect">
            <a:avLst/>
          </a:prstGeom>
        </p:spPr>
      </p:pic>
      <p:pic>
        <p:nvPicPr>
          <p:cNvPr id="9" name="Picture 8" descr="swm_anomaly_tmin_JJA.png"/>
          <p:cNvPicPr>
            <a:picLocks noChangeAspect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333" t="8536" r="8889" b="47112"/>
          <a:stretch/>
        </p:blipFill>
        <p:spPr>
          <a:xfrm>
            <a:off x="4830060" y="4546600"/>
            <a:ext cx="4313939" cy="2311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0312883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650</TotalTime>
  <Words>882</Words>
  <Application>Microsoft Macintosh PowerPoint</Application>
  <PresentationFormat>On-screen Show (4:3)</PresentationFormat>
  <Paragraphs>199</Paragraphs>
  <Slides>31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31</vt:i4>
      </vt:variant>
    </vt:vector>
  </HeadingPairs>
  <TitlesOfParts>
    <vt:vector size="32" baseType="lpstr">
      <vt:lpstr>Office Theme</vt:lpstr>
      <vt:lpstr>Regional Anomalies Data set v.1.2 vs SWM and CRU (precip)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Differences between stations and nearest grid cell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Differences between v.1.2 and v.1.1 and v.1.0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Ben</dc:creator>
  <cp:lastModifiedBy>Ben</cp:lastModifiedBy>
  <cp:revision>35</cp:revision>
  <dcterms:created xsi:type="dcterms:W3CDTF">2013-11-12T18:41:59Z</dcterms:created>
  <dcterms:modified xsi:type="dcterms:W3CDTF">2014-03-18T19:06:56Z</dcterms:modified>
</cp:coreProperties>
</file>